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64" r:id="rId6"/>
    <p:sldId id="260" r:id="rId7"/>
    <p:sldId id="276" r:id="rId8"/>
    <p:sldId id="278" r:id="rId9"/>
    <p:sldId id="279" r:id="rId10"/>
    <p:sldId id="262" r:id="rId11"/>
    <p:sldId id="266" r:id="rId12"/>
    <p:sldId id="281" r:id="rId13"/>
    <p:sldId id="282" r:id="rId14"/>
    <p:sldId id="284" r:id="rId15"/>
    <p:sldId id="285" r:id="rId16"/>
    <p:sldId id="268" r:id="rId17"/>
  </p:sldIdLst>
  <p:sldSz cx="18288000" cy="10287000"/>
  <p:notesSz cx="6858000" cy="9144000"/>
  <p:embeddedFontLst>
    <p:embeddedFont>
      <p:font typeface="Open Sauce" panose="020B0604020202020204" charset="0"/>
      <p:regular r:id="rId18"/>
    </p:embeddedFont>
    <p:embeddedFont>
      <p:font typeface="Open Sauce Bold" panose="020B0604020202020204" charset="0"/>
      <p:regular r:id="rId19"/>
    </p:embeddedFont>
    <p:embeddedFont>
      <p:font typeface="Roboto" panose="02000000000000000000" pitchFamily="2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jpeg"/><Relationship Id="rId4" Type="http://schemas.openxmlformats.org/officeDocument/2006/relationships/hyperlink" Target="https://mavenanalytics.io/challenges/maven-sales-challenge/8f59bcfa-d310-4947-b3d8-917b3cce270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47759" y="3749017"/>
            <a:ext cx="3240241" cy="6504134"/>
          </a:xfrm>
          <a:custGeom>
            <a:avLst/>
            <a:gdLst/>
            <a:ahLst/>
            <a:cxnLst/>
            <a:rect l="l" t="t" r="r" b="b"/>
            <a:pathLst>
              <a:path w="3240241" h="6504134">
                <a:moveTo>
                  <a:pt x="0" y="0"/>
                </a:moveTo>
                <a:lnTo>
                  <a:pt x="3240241" y="0"/>
                </a:lnTo>
                <a:lnTo>
                  <a:pt x="3240241" y="6504133"/>
                </a:lnTo>
                <a:lnTo>
                  <a:pt x="0" y="6504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3032403" y="-1448305"/>
            <a:ext cx="5255597" cy="13183610"/>
            <a:chOff x="0" y="0"/>
            <a:chExt cx="1384190" cy="347222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84190" cy="3472226"/>
            </a:xfrm>
            <a:custGeom>
              <a:avLst/>
              <a:gdLst/>
              <a:ahLst/>
              <a:cxnLst/>
              <a:rect l="l" t="t" r="r" b="b"/>
              <a:pathLst>
                <a:path w="1384190" h="3472226">
                  <a:moveTo>
                    <a:pt x="0" y="0"/>
                  </a:moveTo>
                  <a:lnTo>
                    <a:pt x="1384190" y="0"/>
                  </a:lnTo>
                  <a:lnTo>
                    <a:pt x="1384190" y="3472226"/>
                  </a:lnTo>
                  <a:lnTo>
                    <a:pt x="0" y="3472226"/>
                  </a:lnTo>
                  <a:close/>
                </a:path>
              </a:pathLst>
            </a:custGeom>
            <a:solidFill>
              <a:srgbClr val="10686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1384190" cy="34912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9432880" y="1526000"/>
            <a:ext cx="7234999" cy="7234999"/>
          </a:xfrm>
          <a:custGeom>
            <a:avLst/>
            <a:gdLst/>
            <a:ahLst/>
            <a:cxnLst/>
            <a:rect l="l" t="t" r="r" b="b"/>
            <a:pathLst>
              <a:path w="7234999" h="7234999">
                <a:moveTo>
                  <a:pt x="0" y="0"/>
                </a:moveTo>
                <a:lnTo>
                  <a:pt x="7234999" y="0"/>
                </a:lnTo>
                <a:lnTo>
                  <a:pt x="7234999" y="7235000"/>
                </a:lnTo>
                <a:lnTo>
                  <a:pt x="0" y="7235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28700" y="3771900"/>
            <a:ext cx="107723" cy="2644605"/>
            <a:chOff x="0" y="0"/>
            <a:chExt cx="20803" cy="9382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03" cy="938233"/>
            </a:xfrm>
            <a:custGeom>
              <a:avLst/>
              <a:gdLst/>
              <a:ahLst/>
              <a:cxnLst/>
              <a:rect l="l" t="t" r="r" b="b"/>
              <a:pathLst>
                <a:path w="20803" h="938233">
                  <a:moveTo>
                    <a:pt x="0" y="0"/>
                  </a:moveTo>
                  <a:lnTo>
                    <a:pt x="20803" y="0"/>
                  </a:lnTo>
                  <a:lnTo>
                    <a:pt x="20803" y="938233"/>
                  </a:lnTo>
                  <a:lnTo>
                    <a:pt x="0" y="938233"/>
                  </a:lnTo>
                  <a:close/>
                </a:path>
              </a:pathLst>
            </a:custGeom>
            <a:solidFill>
              <a:srgbClr val="123D33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0803" cy="957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53674" y="3744849"/>
            <a:ext cx="7214594" cy="257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10"/>
              </a:lnSpc>
            </a:pPr>
            <a:r>
              <a:rPr lang="en-US" sz="7507" b="1" spc="-150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Maven CRM Sales Analysis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67458" y="1564108"/>
            <a:ext cx="3017193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859" b="1" spc="-57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MN Group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2104" y="3009900"/>
            <a:ext cx="4540598" cy="4268162"/>
          </a:xfrm>
          <a:prstGeom prst="rect">
            <a:avLst/>
          </a:prstGeom>
        </p:spPr>
      </p:pic>
      <p:pic>
        <p:nvPicPr>
          <p:cNvPr id="20" name="Picture 2" descr="Mn Logo Images – Browse 6,101 Stock Photos, Vectors, and Video | Adobe Stoc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186" y="1333500"/>
            <a:ext cx="942975" cy="9429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of a globe with a graduation cap&#10;&#10;Description automatically generated">
            <a:extLst>
              <a:ext uri="{FF2B5EF4-FFF2-40B4-BE49-F238E27FC236}">
                <a16:creationId xmlns:a16="http://schemas.microsoft.com/office/drawing/2014/main" id="{83421FD7-0B23-5A0D-EE55-94A304FA9E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702" y="-317835"/>
            <a:ext cx="3092871" cy="2782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609600" y="717851"/>
            <a:ext cx="16920201" cy="8796706"/>
            <a:chOff x="0" y="0"/>
            <a:chExt cx="4456349" cy="2316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56349" cy="2316828"/>
            </a:xfrm>
            <a:custGeom>
              <a:avLst/>
              <a:gdLst/>
              <a:ahLst/>
              <a:cxnLst/>
              <a:rect l="l" t="t" r="r" b="b"/>
              <a:pathLst>
                <a:path w="4456349" h="2316828">
                  <a:moveTo>
                    <a:pt x="11439" y="0"/>
                  </a:moveTo>
                  <a:lnTo>
                    <a:pt x="4444910" y="0"/>
                  </a:lnTo>
                  <a:cubicBezTo>
                    <a:pt x="4447944" y="0"/>
                    <a:pt x="4450854" y="1205"/>
                    <a:pt x="4452999" y="3350"/>
                  </a:cubicBezTo>
                  <a:cubicBezTo>
                    <a:pt x="4455144" y="5496"/>
                    <a:pt x="4456349" y="8405"/>
                    <a:pt x="4456349" y="11439"/>
                  </a:cubicBezTo>
                  <a:lnTo>
                    <a:pt x="4456349" y="2305389"/>
                  </a:lnTo>
                  <a:cubicBezTo>
                    <a:pt x="4456349" y="2308423"/>
                    <a:pt x="4455144" y="2311332"/>
                    <a:pt x="4452999" y="2313478"/>
                  </a:cubicBezTo>
                  <a:cubicBezTo>
                    <a:pt x="4450854" y="2315623"/>
                    <a:pt x="4447944" y="2316828"/>
                    <a:pt x="4444910" y="2316828"/>
                  </a:cubicBezTo>
                  <a:lnTo>
                    <a:pt x="11439" y="2316828"/>
                  </a:lnTo>
                  <a:cubicBezTo>
                    <a:pt x="8405" y="2316828"/>
                    <a:pt x="5496" y="2315623"/>
                    <a:pt x="3350" y="2313478"/>
                  </a:cubicBezTo>
                  <a:cubicBezTo>
                    <a:pt x="1205" y="2311332"/>
                    <a:pt x="0" y="2308423"/>
                    <a:pt x="0" y="2305389"/>
                  </a:cubicBezTo>
                  <a:lnTo>
                    <a:pt x="0" y="11439"/>
                  </a:lnTo>
                  <a:cubicBezTo>
                    <a:pt x="0" y="8405"/>
                    <a:pt x="1205" y="5496"/>
                    <a:pt x="3350" y="3350"/>
                  </a:cubicBezTo>
                  <a:cubicBezTo>
                    <a:pt x="5496" y="1205"/>
                    <a:pt x="8405" y="0"/>
                    <a:pt x="11439" y="0"/>
                  </a:cubicBezTo>
                  <a:close/>
                </a:path>
              </a:pathLst>
            </a:custGeom>
            <a:solidFill>
              <a:srgbClr val="FDFBFB">
                <a:alpha val="98824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456349" cy="2335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27902" y="1597213"/>
            <a:ext cx="8721434" cy="8702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8"/>
              </a:lnSpc>
              <a:spcBef>
                <a:spcPct val="0"/>
              </a:spcBef>
            </a:pPr>
            <a:r>
              <a:rPr lang="en-US" sz="5400" b="1" dirty="0"/>
              <a:t>Data Modelling</a:t>
            </a:r>
            <a:endParaRPr lang="en-US" sz="5127" b="1" spc="-102" dirty="0">
              <a:solidFill>
                <a:srgbClr val="191919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524000" y="2781300"/>
            <a:ext cx="8697367" cy="3385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01"/>
              </a:lnSpc>
            </a:pPr>
            <a:r>
              <a:rPr lang="en-US" sz="2800" dirty="0"/>
              <a:t>We divided the data into:</a:t>
            </a:r>
          </a:p>
          <a:p>
            <a:pPr>
              <a:lnSpc>
                <a:spcPts val="3301"/>
              </a:lnSpc>
            </a:pPr>
            <a:r>
              <a:rPr lang="en-US" sz="2800" dirty="0"/>
              <a:t>● Fact table</a:t>
            </a:r>
            <a:r>
              <a:rPr lang="ar-EG" sz="2800" dirty="0"/>
              <a:t>:</a:t>
            </a:r>
            <a:br>
              <a:rPr lang="en-US" sz="2800" dirty="0"/>
            </a:br>
            <a:r>
              <a:rPr lang="en-US" sz="2800" dirty="0"/>
              <a:t>    </a:t>
            </a:r>
            <a:r>
              <a:rPr lang="en-US" sz="2800" dirty="0" err="1"/>
              <a:t>sales_pipeline</a:t>
            </a:r>
            <a:endParaRPr lang="en-US" sz="2800" dirty="0"/>
          </a:p>
          <a:p>
            <a:pPr>
              <a:lnSpc>
                <a:spcPts val="3301"/>
              </a:lnSpc>
            </a:pPr>
            <a:r>
              <a:rPr lang="en-US" sz="2800" dirty="0"/>
              <a:t>● Dimension tables:</a:t>
            </a:r>
          </a:p>
          <a:p>
            <a:pPr>
              <a:lnSpc>
                <a:spcPts val="3301"/>
              </a:lnSpc>
            </a:pPr>
            <a:r>
              <a:rPr lang="en-US" sz="2800" dirty="0"/>
              <a:t>    accounts</a:t>
            </a:r>
          </a:p>
          <a:p>
            <a:pPr>
              <a:lnSpc>
                <a:spcPts val="3301"/>
              </a:lnSpc>
            </a:pPr>
            <a:r>
              <a:rPr lang="en-US" sz="2800" dirty="0"/>
              <a:t>    products</a:t>
            </a:r>
          </a:p>
          <a:p>
            <a:pPr>
              <a:lnSpc>
                <a:spcPts val="3301"/>
              </a:lnSpc>
            </a:pPr>
            <a:r>
              <a:rPr lang="en-US" sz="2800" dirty="0"/>
              <a:t>    </a:t>
            </a:r>
            <a:r>
              <a:rPr lang="en-US" sz="2800" dirty="0" err="1"/>
              <a:t>sales_teams</a:t>
            </a:r>
            <a:endParaRPr lang="en-US" sz="2800" dirty="0"/>
          </a:p>
          <a:p>
            <a:pPr>
              <a:lnSpc>
                <a:spcPts val="3301"/>
              </a:lnSpc>
            </a:pPr>
            <a:r>
              <a:rPr lang="en-US" sz="2200" dirty="0">
                <a:solidFill>
                  <a:srgbClr val="343432"/>
                </a:solidFill>
                <a:latin typeface="Open Sauce"/>
                <a:ea typeface="Open Sauce"/>
                <a:cs typeface="Open Sauce"/>
                <a:sym typeface="Open Sauce"/>
              </a:rPr>
              <a:t>    Calendar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36175"/>
            <a:ext cx="10772656" cy="66356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351463"/>
            <a:ext cx="770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Overview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56" y="1866900"/>
            <a:ext cx="15119684" cy="6934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351463"/>
            <a:ext cx="770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Sales Opportunities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3184"/>
            <a:ext cx="13582652" cy="816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4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351463"/>
            <a:ext cx="770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Sales Over Time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410812"/>
            <a:ext cx="14118984" cy="79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56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351463"/>
            <a:ext cx="770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Sales by Region page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3025"/>
            <a:ext cx="13949362" cy="827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49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51030"/>
            <a:chOff x="0" y="0"/>
            <a:chExt cx="4816593" cy="2699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699860"/>
            </a:xfrm>
            <a:custGeom>
              <a:avLst/>
              <a:gdLst/>
              <a:ahLst/>
              <a:cxnLst/>
              <a:rect l="l" t="t" r="r" b="b"/>
              <a:pathLst>
                <a:path w="4816592" h="2699860">
                  <a:moveTo>
                    <a:pt x="0" y="0"/>
                  </a:moveTo>
                  <a:lnTo>
                    <a:pt x="4816592" y="0"/>
                  </a:lnTo>
                  <a:lnTo>
                    <a:pt x="4816592" y="2699860"/>
                  </a:lnTo>
                  <a:lnTo>
                    <a:pt x="0" y="2699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2737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5"/>
                </a:lnSpc>
              </a:pPr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38200" y="351463"/>
            <a:ext cx="77012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3">
                    <a:lumMod val="50000"/>
                  </a:schemeClr>
                </a:solidFill>
              </a:rPr>
              <a:t>Performance by teams 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398870"/>
            <a:ext cx="13995590" cy="832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0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4992" y="2673135"/>
            <a:ext cx="8892659" cy="4924128"/>
            <a:chOff x="0" y="0"/>
            <a:chExt cx="2785608" cy="154247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85608" cy="1542473"/>
            </a:xfrm>
            <a:custGeom>
              <a:avLst/>
              <a:gdLst/>
              <a:ahLst/>
              <a:cxnLst/>
              <a:rect l="l" t="t" r="r" b="b"/>
              <a:pathLst>
                <a:path w="2785608" h="1542473">
                  <a:moveTo>
                    <a:pt x="39177" y="0"/>
                  </a:moveTo>
                  <a:lnTo>
                    <a:pt x="2746431" y="0"/>
                  </a:lnTo>
                  <a:cubicBezTo>
                    <a:pt x="2768068" y="0"/>
                    <a:pt x="2785608" y="17540"/>
                    <a:pt x="2785608" y="39177"/>
                  </a:cubicBezTo>
                  <a:lnTo>
                    <a:pt x="2785608" y="1503296"/>
                  </a:lnTo>
                  <a:cubicBezTo>
                    <a:pt x="2785608" y="1524933"/>
                    <a:pt x="2768068" y="1542473"/>
                    <a:pt x="2746431" y="1542473"/>
                  </a:cubicBezTo>
                  <a:lnTo>
                    <a:pt x="39177" y="1542473"/>
                  </a:lnTo>
                  <a:cubicBezTo>
                    <a:pt x="17540" y="1542473"/>
                    <a:pt x="0" y="1524933"/>
                    <a:pt x="0" y="1503296"/>
                  </a:cubicBezTo>
                  <a:lnTo>
                    <a:pt x="0" y="39177"/>
                  </a:lnTo>
                  <a:cubicBezTo>
                    <a:pt x="0" y="17540"/>
                    <a:pt x="17540" y="0"/>
                    <a:pt x="39177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785608" cy="15805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035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796794" y="1028700"/>
            <a:ext cx="1033238" cy="826591"/>
          </a:xfrm>
          <a:custGeom>
            <a:avLst/>
            <a:gdLst/>
            <a:ahLst/>
            <a:cxnLst/>
            <a:rect l="l" t="t" r="r" b="b"/>
            <a:pathLst>
              <a:path w="1033238" h="826591">
                <a:moveTo>
                  <a:pt x="0" y="0"/>
                </a:moveTo>
                <a:lnTo>
                  <a:pt x="1033238" y="0"/>
                </a:lnTo>
                <a:lnTo>
                  <a:pt x="1033238" y="826591"/>
                </a:lnTo>
                <a:lnTo>
                  <a:pt x="0" y="8265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6634346" y="3491717"/>
            <a:ext cx="4690387" cy="861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116"/>
              </a:lnSpc>
              <a:spcBef>
                <a:spcPct val="0"/>
              </a:spcBef>
            </a:pPr>
            <a:r>
              <a:rPr lang="en-US" sz="5082" b="1" spc="47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5811589" y="8007246"/>
            <a:ext cx="4201427" cy="4201427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868494" y="-2100713"/>
            <a:ext cx="4201427" cy="4201427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6067950" y="6633635"/>
            <a:ext cx="762083" cy="76208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-575233" y="9258300"/>
            <a:ext cx="1614906" cy="1614906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33"/>
          <p:cNvGrpSpPr/>
          <p:nvPr/>
        </p:nvGrpSpPr>
        <p:grpSpPr>
          <a:xfrm>
            <a:off x="1219200" y="2400300"/>
            <a:ext cx="5415146" cy="5410200"/>
            <a:chOff x="0" y="0"/>
            <a:chExt cx="812800" cy="812800"/>
          </a:xfrm>
        </p:grpSpPr>
        <p:sp>
          <p:nvSpPr>
            <p:cNvPr id="41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43" name="Picture 2" descr="Mn Logo Images – Browse 6,101 Stock Photos, Vectors, and Video | Adobe 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402" y="2705100"/>
            <a:ext cx="4860198" cy="48601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095642" y="2054763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8"/>
              </a:lnSpc>
            </a:pPr>
            <a:r>
              <a:rPr lang="en-US" sz="5127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Team Members: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3" name="Group 7"/>
          <p:cNvGrpSpPr/>
          <p:nvPr/>
        </p:nvGrpSpPr>
        <p:grpSpPr>
          <a:xfrm rot="-10800000">
            <a:off x="2095642" y="3848100"/>
            <a:ext cx="4661792" cy="2203495"/>
            <a:chOff x="0" y="0"/>
            <a:chExt cx="2041606" cy="2448541"/>
          </a:xfrm>
        </p:grpSpPr>
        <p:sp>
          <p:nvSpPr>
            <p:cNvPr id="44" name="Freeform 8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9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7" name="TextBox 27"/>
          <p:cNvSpPr txBox="1"/>
          <p:nvPr/>
        </p:nvSpPr>
        <p:spPr>
          <a:xfrm>
            <a:off x="2901179" y="4664049"/>
            <a:ext cx="3050716" cy="1218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7"/>
              </a:lnSpc>
            </a:pPr>
            <a:r>
              <a:rPr lang="en-US" sz="2000" dirty="0"/>
              <a:t>- Data Cleaning &amp; Modeling.</a:t>
            </a:r>
            <a:br>
              <a:rPr lang="en-US" sz="2000" dirty="0"/>
            </a:br>
            <a:r>
              <a:rPr lang="en-US" sz="2000" dirty="0"/>
              <a:t>- Sales Opportunities insights &amp; Dashboard.</a:t>
            </a:r>
            <a:br>
              <a:rPr lang="en-US" sz="2000" dirty="0"/>
            </a:br>
            <a:r>
              <a:rPr lang="en-US" sz="2000" dirty="0"/>
              <a:t>- Sales Over Time insights &amp; Dashboard.</a:t>
            </a:r>
          </a:p>
        </p:txBody>
      </p:sp>
      <p:sp>
        <p:nvSpPr>
          <p:cNvPr id="48" name="TextBox 28"/>
          <p:cNvSpPr txBox="1"/>
          <p:nvPr/>
        </p:nvSpPr>
        <p:spPr>
          <a:xfrm>
            <a:off x="2833276" y="4199831"/>
            <a:ext cx="3278222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Nada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Naseef</a:t>
            </a: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Fahmy</a:t>
            </a:r>
          </a:p>
        </p:txBody>
      </p:sp>
      <p:grpSp>
        <p:nvGrpSpPr>
          <p:cNvPr id="71" name="Group 7"/>
          <p:cNvGrpSpPr/>
          <p:nvPr/>
        </p:nvGrpSpPr>
        <p:grpSpPr>
          <a:xfrm rot="-10800000">
            <a:off x="2113323" y="6437614"/>
            <a:ext cx="4661792" cy="2203495"/>
            <a:chOff x="0" y="0"/>
            <a:chExt cx="2041606" cy="2448541"/>
          </a:xfrm>
        </p:grpSpPr>
        <p:sp>
          <p:nvSpPr>
            <p:cNvPr id="72" name="Freeform 8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TextBox 9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4" name="TextBox 27"/>
          <p:cNvSpPr txBox="1"/>
          <p:nvPr/>
        </p:nvSpPr>
        <p:spPr>
          <a:xfrm>
            <a:off x="2833276" y="7192110"/>
            <a:ext cx="3050716" cy="4941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7"/>
              </a:lnSpc>
            </a:pPr>
            <a:r>
              <a:rPr lang="en-US" sz="2000" dirty="0"/>
              <a:t>- Performance by Teams insights &amp; Dashboard.</a:t>
            </a:r>
          </a:p>
        </p:txBody>
      </p:sp>
      <p:sp>
        <p:nvSpPr>
          <p:cNvPr id="75" name="TextBox 28"/>
          <p:cNvSpPr txBox="1"/>
          <p:nvPr/>
        </p:nvSpPr>
        <p:spPr>
          <a:xfrm>
            <a:off x="2667000" y="6718200"/>
            <a:ext cx="3444498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7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Nada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Samer</a:t>
            </a: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Beheery</a:t>
            </a:r>
            <a:endParaRPr lang="en-US" sz="2400" b="1" dirty="0">
              <a:solidFill>
                <a:srgbClr val="343432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  <a:p>
            <a:pPr marL="0" lvl="0" indent="0" algn="ctr">
              <a:lnSpc>
                <a:spcPts val="227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</a:p>
        </p:txBody>
      </p:sp>
      <p:grpSp>
        <p:nvGrpSpPr>
          <p:cNvPr id="76" name="Group 7"/>
          <p:cNvGrpSpPr/>
          <p:nvPr/>
        </p:nvGrpSpPr>
        <p:grpSpPr>
          <a:xfrm rot="-10800000">
            <a:off x="7219435" y="3848101"/>
            <a:ext cx="4661792" cy="2203495"/>
            <a:chOff x="0" y="0"/>
            <a:chExt cx="2041606" cy="2448541"/>
          </a:xfrm>
        </p:grpSpPr>
        <p:sp>
          <p:nvSpPr>
            <p:cNvPr id="77" name="Freeform 8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9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9" name="TextBox 27"/>
          <p:cNvSpPr txBox="1"/>
          <p:nvPr/>
        </p:nvSpPr>
        <p:spPr>
          <a:xfrm>
            <a:off x="8024972" y="4664050"/>
            <a:ext cx="3050716" cy="9814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1927"/>
              </a:lnSpc>
              <a:buFontTx/>
              <a:buChar char="-"/>
            </a:pPr>
            <a:r>
              <a:rPr lang="en-US" sz="2000" dirty="0"/>
              <a:t>Data Cleaning &amp; Modeling.</a:t>
            </a:r>
          </a:p>
          <a:p>
            <a:pPr marL="342900" indent="-342900">
              <a:lnSpc>
                <a:spcPts val="1927"/>
              </a:lnSpc>
              <a:buFontTx/>
              <a:buChar char="-"/>
            </a:pPr>
            <a:r>
              <a:rPr lang="en-US" sz="2000" dirty="0"/>
              <a:t>Overview insights &amp; Dashboard.</a:t>
            </a:r>
          </a:p>
        </p:txBody>
      </p:sp>
      <p:sp>
        <p:nvSpPr>
          <p:cNvPr id="80" name="TextBox 28"/>
          <p:cNvSpPr txBox="1"/>
          <p:nvPr/>
        </p:nvSpPr>
        <p:spPr>
          <a:xfrm>
            <a:off x="7770301" y="4199130"/>
            <a:ext cx="3396731" cy="2949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7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Mariam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Hossam</a:t>
            </a: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Goda</a:t>
            </a:r>
            <a:endParaRPr lang="en-US" sz="2400" b="1" dirty="0">
              <a:solidFill>
                <a:srgbClr val="343432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grpSp>
        <p:nvGrpSpPr>
          <p:cNvPr id="81" name="Group 7"/>
          <p:cNvGrpSpPr/>
          <p:nvPr/>
        </p:nvGrpSpPr>
        <p:grpSpPr>
          <a:xfrm rot="-10800000">
            <a:off x="7247352" y="6403328"/>
            <a:ext cx="4661792" cy="2203495"/>
            <a:chOff x="0" y="0"/>
            <a:chExt cx="2041606" cy="2448541"/>
          </a:xfrm>
        </p:grpSpPr>
        <p:sp>
          <p:nvSpPr>
            <p:cNvPr id="82" name="Freeform 8"/>
            <p:cNvSpPr/>
            <p:nvPr/>
          </p:nvSpPr>
          <p:spPr>
            <a:xfrm>
              <a:off x="0" y="0"/>
              <a:ext cx="2041606" cy="2448541"/>
            </a:xfrm>
            <a:custGeom>
              <a:avLst/>
              <a:gdLst/>
              <a:ahLst/>
              <a:cxnLst/>
              <a:rect l="l" t="t" r="r" b="b"/>
              <a:pathLst>
                <a:path w="2041606" h="2448541">
                  <a:moveTo>
                    <a:pt x="79191" y="0"/>
                  </a:moveTo>
                  <a:lnTo>
                    <a:pt x="1962415" y="0"/>
                  </a:lnTo>
                  <a:cubicBezTo>
                    <a:pt x="2006151" y="0"/>
                    <a:pt x="2041606" y="35455"/>
                    <a:pt x="2041606" y="79191"/>
                  </a:cubicBezTo>
                  <a:lnTo>
                    <a:pt x="2041606" y="2369350"/>
                  </a:lnTo>
                  <a:cubicBezTo>
                    <a:pt x="2041606" y="2390353"/>
                    <a:pt x="2033263" y="2410495"/>
                    <a:pt x="2018411" y="2425347"/>
                  </a:cubicBezTo>
                  <a:cubicBezTo>
                    <a:pt x="2003560" y="2440198"/>
                    <a:pt x="1983418" y="2448541"/>
                    <a:pt x="1962415" y="2448541"/>
                  </a:cubicBezTo>
                  <a:lnTo>
                    <a:pt x="79191" y="2448541"/>
                  </a:lnTo>
                  <a:cubicBezTo>
                    <a:pt x="58188" y="2448541"/>
                    <a:pt x="38046" y="2440198"/>
                    <a:pt x="23195" y="2425347"/>
                  </a:cubicBezTo>
                  <a:cubicBezTo>
                    <a:pt x="8343" y="2410495"/>
                    <a:pt x="0" y="2390353"/>
                    <a:pt x="0" y="2369350"/>
                  </a:cubicBezTo>
                  <a:lnTo>
                    <a:pt x="0" y="79191"/>
                  </a:lnTo>
                  <a:cubicBezTo>
                    <a:pt x="0" y="58188"/>
                    <a:pt x="8343" y="38046"/>
                    <a:pt x="23195" y="23195"/>
                  </a:cubicBezTo>
                  <a:cubicBezTo>
                    <a:pt x="38046" y="8343"/>
                    <a:pt x="58188" y="0"/>
                    <a:pt x="79191" y="0"/>
                  </a:cubicBezTo>
                  <a:close/>
                </a:path>
              </a:pathLst>
            </a:custGeom>
            <a:solidFill>
              <a:srgbClr val="FFFFFF"/>
            </a:solidFill>
            <a:ln w="123825" cap="rnd">
              <a:solidFill>
                <a:srgbClr val="10686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TextBox 9"/>
            <p:cNvSpPr txBox="1"/>
            <p:nvPr/>
          </p:nvSpPr>
          <p:spPr>
            <a:xfrm>
              <a:off x="0" y="-38100"/>
              <a:ext cx="2041606" cy="24866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4" name="TextBox 27"/>
          <p:cNvSpPr txBox="1"/>
          <p:nvPr/>
        </p:nvSpPr>
        <p:spPr>
          <a:xfrm>
            <a:off x="7816900" y="7105162"/>
            <a:ext cx="3050716" cy="4873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27"/>
              </a:lnSpc>
            </a:pPr>
            <a:r>
              <a:rPr lang="en-US" sz="2000" dirty="0"/>
              <a:t>- Sales by Region insights &amp; Dashboard.</a:t>
            </a:r>
          </a:p>
        </p:txBody>
      </p:sp>
      <p:sp>
        <p:nvSpPr>
          <p:cNvPr id="85" name="TextBox 28"/>
          <p:cNvSpPr txBox="1"/>
          <p:nvPr/>
        </p:nvSpPr>
        <p:spPr>
          <a:xfrm>
            <a:off x="7239000" y="6683915"/>
            <a:ext cx="4664214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2278"/>
              </a:lnSpc>
              <a:spcBef>
                <a:spcPct val="0"/>
              </a:spcBef>
            </a:pP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Mariam Ramadan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Abd</a:t>
            </a:r>
            <a:r>
              <a:rPr lang="en-US" sz="2400" b="1" dirty="0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 </a:t>
            </a:r>
            <a:r>
              <a:rPr lang="en-US" sz="2400" b="1" dirty="0" err="1">
                <a:solidFill>
                  <a:srgbClr val="34343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Elrazek</a:t>
            </a:r>
            <a:endParaRPr lang="en-US" sz="2400" b="1" dirty="0">
              <a:solidFill>
                <a:srgbClr val="343432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295137" y="1754095"/>
            <a:ext cx="571526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>
              <a:lnSpc>
                <a:spcPts val="6644"/>
              </a:lnSpc>
              <a:spcBef>
                <a:spcPct val="0"/>
              </a:spcBef>
            </a:pPr>
            <a:r>
              <a:rPr lang="en-US" sz="4746" b="1" spc="-94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Table Of 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5141" y="3096108"/>
            <a:ext cx="5224262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5238" lvl="1" indent="-282619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Introduction</a:t>
            </a:r>
          </a:p>
          <a:p>
            <a:pPr marL="565238" lvl="1" indent="-282619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Business questions </a:t>
            </a:r>
          </a:p>
          <a:p>
            <a:pPr marL="565238" lvl="1" indent="-282619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Analysis steps</a:t>
            </a:r>
          </a:p>
          <a:p>
            <a:pPr marL="565238" lvl="1" indent="-282619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Insights and Findings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Visualization</a:t>
            </a:r>
          </a:p>
          <a:p>
            <a:pPr marL="565238" lvl="1" indent="-282619" algn="l">
              <a:lnSpc>
                <a:spcPts val="4345"/>
              </a:lnSpc>
              <a:buFont typeface="Arial"/>
              <a:buChar char="•"/>
            </a:pPr>
            <a:r>
              <a:rPr lang="en-US" sz="2618" dirty="0">
                <a:solidFill>
                  <a:srgbClr val="191919"/>
                </a:solidFill>
                <a:latin typeface="Open Sauce"/>
                <a:ea typeface="Open Sauce"/>
                <a:cs typeface="Open Sauce"/>
                <a:sym typeface="Open Sauce"/>
              </a:rPr>
              <a:t>Recommendations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19404" y="3079779"/>
            <a:ext cx="712352" cy="330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01</a:t>
            </a:r>
          </a:p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02</a:t>
            </a:r>
          </a:p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03</a:t>
            </a:r>
          </a:p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04</a:t>
            </a:r>
          </a:p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05</a:t>
            </a:r>
          </a:p>
          <a:p>
            <a:pPr algn="r">
              <a:lnSpc>
                <a:spcPts val="4345"/>
              </a:lnSpc>
            </a:pPr>
            <a:r>
              <a:rPr lang="en-US" sz="2618" b="1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06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-1390959" y="8572500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2"/>
          <p:cNvGrpSpPr/>
          <p:nvPr/>
        </p:nvGrpSpPr>
        <p:grpSpPr>
          <a:xfrm>
            <a:off x="16344900" y="-1562100"/>
            <a:ext cx="3086100" cy="3086100"/>
            <a:chOff x="0" y="0"/>
            <a:chExt cx="812800" cy="812800"/>
          </a:xfrm>
        </p:grpSpPr>
        <p:sp>
          <p:nvSpPr>
            <p:cNvPr id="20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2778327" y="7417124"/>
            <a:ext cx="12710840" cy="1184047"/>
          </a:xfrm>
          <a:custGeom>
            <a:avLst/>
            <a:gdLst/>
            <a:ahLst/>
            <a:cxnLst/>
            <a:rect l="l" t="t" r="r" b="b"/>
            <a:pathLst>
              <a:path w="12710840" h="1184047">
                <a:moveTo>
                  <a:pt x="0" y="0"/>
                </a:moveTo>
                <a:lnTo>
                  <a:pt x="12710840" y="0"/>
                </a:lnTo>
                <a:lnTo>
                  <a:pt x="12710840" y="1184046"/>
                </a:lnTo>
                <a:lnTo>
                  <a:pt x="0" y="11840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b="-20863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4491629"/>
            <a:chOff x="0" y="0"/>
            <a:chExt cx="4816593" cy="11829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82980"/>
            </a:xfrm>
            <a:custGeom>
              <a:avLst/>
              <a:gdLst/>
              <a:ahLst/>
              <a:cxnLst/>
              <a:rect l="l" t="t" r="r" b="b"/>
              <a:pathLst>
                <a:path w="4816592" h="1182980">
                  <a:moveTo>
                    <a:pt x="0" y="0"/>
                  </a:moveTo>
                  <a:lnTo>
                    <a:pt x="4816592" y="0"/>
                  </a:lnTo>
                  <a:lnTo>
                    <a:pt x="4816592" y="1182980"/>
                  </a:lnTo>
                  <a:lnTo>
                    <a:pt x="0" y="1182980"/>
                  </a:lnTo>
                  <a:close/>
                </a:path>
              </a:pathLst>
            </a:custGeom>
            <a:solidFill>
              <a:srgbClr val="106861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1202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0" y="0"/>
            <a:ext cx="18288000" cy="4491629"/>
          </a:xfrm>
          <a:custGeom>
            <a:avLst/>
            <a:gdLst/>
            <a:ahLst/>
            <a:cxnLst/>
            <a:rect l="l" t="t" r="r" b="b"/>
            <a:pathLst>
              <a:path w="18288000" h="4491629">
                <a:moveTo>
                  <a:pt x="0" y="0"/>
                </a:moveTo>
                <a:lnTo>
                  <a:pt x="18288000" y="0"/>
                </a:lnTo>
                <a:lnTo>
                  <a:pt x="18288000" y="4491629"/>
                </a:lnTo>
                <a:lnTo>
                  <a:pt x="0" y="44916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9000"/>
            </a:blip>
            <a:stretch>
              <a:fillRect t="-85634" b="-8563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778327" y="2245814"/>
            <a:ext cx="12900479" cy="6568448"/>
            <a:chOff x="0" y="0"/>
            <a:chExt cx="3353112" cy="13619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353112" cy="1361991"/>
            </a:xfrm>
            <a:custGeom>
              <a:avLst/>
              <a:gdLst/>
              <a:ahLst/>
              <a:cxnLst/>
              <a:rect l="l" t="t" r="r" b="b"/>
              <a:pathLst>
                <a:path w="3353112" h="1361991">
                  <a:moveTo>
                    <a:pt x="15202" y="0"/>
                  </a:moveTo>
                  <a:lnTo>
                    <a:pt x="3337909" y="0"/>
                  </a:lnTo>
                  <a:cubicBezTo>
                    <a:pt x="3341941" y="0"/>
                    <a:pt x="3345808" y="1602"/>
                    <a:pt x="3348659" y="4453"/>
                  </a:cubicBezTo>
                  <a:cubicBezTo>
                    <a:pt x="3351510" y="7304"/>
                    <a:pt x="3353112" y="11171"/>
                    <a:pt x="3353112" y="15202"/>
                  </a:cubicBezTo>
                  <a:lnTo>
                    <a:pt x="3353112" y="1346788"/>
                  </a:lnTo>
                  <a:cubicBezTo>
                    <a:pt x="3353112" y="1350820"/>
                    <a:pt x="3351510" y="1354687"/>
                    <a:pt x="3348659" y="1357538"/>
                  </a:cubicBezTo>
                  <a:cubicBezTo>
                    <a:pt x="3345808" y="1360389"/>
                    <a:pt x="3341941" y="1361991"/>
                    <a:pt x="3337909" y="1361991"/>
                  </a:cubicBezTo>
                  <a:lnTo>
                    <a:pt x="15202" y="1361991"/>
                  </a:lnTo>
                  <a:cubicBezTo>
                    <a:pt x="11171" y="1361991"/>
                    <a:pt x="7304" y="1360389"/>
                    <a:pt x="4453" y="1357538"/>
                  </a:cubicBezTo>
                  <a:cubicBezTo>
                    <a:pt x="1602" y="1354687"/>
                    <a:pt x="0" y="1350820"/>
                    <a:pt x="0" y="1346788"/>
                  </a:cubicBezTo>
                  <a:lnTo>
                    <a:pt x="0" y="15202"/>
                  </a:lnTo>
                  <a:cubicBezTo>
                    <a:pt x="0" y="11171"/>
                    <a:pt x="1602" y="7304"/>
                    <a:pt x="4453" y="4453"/>
                  </a:cubicBezTo>
                  <a:cubicBezTo>
                    <a:pt x="7304" y="1602"/>
                    <a:pt x="11171" y="0"/>
                    <a:pt x="15202" y="0"/>
                  </a:cubicBezTo>
                  <a:close/>
                </a:path>
              </a:pathLst>
            </a:custGeom>
            <a:solidFill>
              <a:srgbClr val="106861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353112" cy="13810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558350" y="4197614"/>
            <a:ext cx="11150794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50"/>
              </a:lnSpc>
            </a:pPr>
            <a:r>
              <a:rPr lang="en-US" sz="3600" b="1" dirty="0">
                <a:solidFill>
                  <a:schemeClr val="bg1"/>
                </a:solidFill>
              </a:rPr>
              <a:t>The Sales Performance Dashboard</a:t>
            </a:r>
            <a:r>
              <a:rPr lang="en-US" sz="3600" dirty="0">
                <a:solidFill>
                  <a:schemeClr val="bg1"/>
                </a:solidFill>
              </a:rPr>
              <a:t> tracks sales performance over multiple quarters, offering insights into sales agents’ activities and outcomes. It aims to improve sales tracking, enhance decision-making with data-driven insights, and boost sales efficiency by analyzing won vs. lost opportunities and identifying top-performing agents. It enables sales managers to monitor team performance and sales opportunities with ease.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79731" y="2788642"/>
            <a:ext cx="6928538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2"/>
              </a:lnSpc>
              <a:spcBef>
                <a:spcPct val="0"/>
              </a:spcBef>
            </a:pPr>
            <a:r>
              <a:rPr lang="en-US" sz="6844" b="1" spc="-136" dirty="0">
                <a:solidFill>
                  <a:srgbClr val="FDFBFB"/>
                </a:solidFill>
                <a:ea typeface="Open Sauce Bold"/>
                <a:cs typeface="Open Sauce Bold"/>
                <a:sym typeface="Open Sauce Bold"/>
              </a:rPr>
              <a:t>Introduction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994300" y="3675559"/>
            <a:ext cx="3293700" cy="6611441"/>
          </a:xfrm>
          <a:custGeom>
            <a:avLst/>
            <a:gdLst/>
            <a:ahLst/>
            <a:cxnLst/>
            <a:rect l="l" t="t" r="r" b="b"/>
            <a:pathLst>
              <a:path w="3293700" h="6611441">
                <a:moveTo>
                  <a:pt x="0" y="0"/>
                </a:moveTo>
                <a:lnTo>
                  <a:pt x="3293700" y="0"/>
                </a:lnTo>
                <a:lnTo>
                  <a:pt x="3293700" y="6611441"/>
                </a:lnTo>
                <a:lnTo>
                  <a:pt x="0" y="66114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-2364371" y="-2474096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56350" y="3876969"/>
            <a:ext cx="1010697" cy="101069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AEEA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026200" y="2324100"/>
            <a:ext cx="10186744" cy="5638800"/>
            <a:chOff x="0" y="0"/>
            <a:chExt cx="225868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258682" cy="812800"/>
            </a:xfrm>
            <a:custGeom>
              <a:avLst/>
              <a:gdLst/>
              <a:ahLst/>
              <a:cxnLst/>
              <a:rect l="l" t="t" r="r" b="b"/>
              <a:pathLst>
                <a:path w="2258682" h="812800">
                  <a:moveTo>
                    <a:pt x="37013" y="0"/>
                  </a:moveTo>
                  <a:lnTo>
                    <a:pt x="2221669" y="0"/>
                  </a:lnTo>
                  <a:cubicBezTo>
                    <a:pt x="2231485" y="0"/>
                    <a:pt x="2240899" y="3900"/>
                    <a:pt x="2247841" y="10841"/>
                  </a:cubicBezTo>
                  <a:cubicBezTo>
                    <a:pt x="2254782" y="17782"/>
                    <a:pt x="2258682" y="27196"/>
                    <a:pt x="2258682" y="37013"/>
                  </a:cubicBezTo>
                  <a:lnTo>
                    <a:pt x="2258682" y="775787"/>
                  </a:lnTo>
                  <a:cubicBezTo>
                    <a:pt x="2258682" y="796229"/>
                    <a:pt x="2242110" y="812800"/>
                    <a:pt x="2221669" y="812800"/>
                  </a:cubicBezTo>
                  <a:lnTo>
                    <a:pt x="37013" y="812800"/>
                  </a:lnTo>
                  <a:cubicBezTo>
                    <a:pt x="27196" y="812800"/>
                    <a:pt x="17782" y="808900"/>
                    <a:pt x="10841" y="801959"/>
                  </a:cubicBezTo>
                  <a:cubicBezTo>
                    <a:pt x="3900" y="795018"/>
                    <a:pt x="0" y="785604"/>
                    <a:pt x="0" y="775787"/>
                  </a:cubicBezTo>
                  <a:lnTo>
                    <a:pt x="0" y="37013"/>
                  </a:lnTo>
                  <a:cubicBezTo>
                    <a:pt x="0" y="27196"/>
                    <a:pt x="3900" y="17782"/>
                    <a:pt x="10841" y="10841"/>
                  </a:cubicBezTo>
                  <a:cubicBezTo>
                    <a:pt x="17782" y="3900"/>
                    <a:pt x="27196" y="0"/>
                    <a:pt x="37013" y="0"/>
                  </a:cubicBezTo>
                  <a:close/>
                </a:path>
              </a:pathLst>
            </a:custGeom>
            <a:solidFill>
              <a:srgbClr val="106861"/>
            </a:solidFill>
            <a:ln w="66675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258681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48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317592" y="3676944"/>
            <a:ext cx="7694557" cy="1916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333"/>
              </a:lnSpc>
              <a:spcBef>
                <a:spcPct val="0"/>
              </a:spcBef>
            </a:pPr>
            <a:endParaRPr lang="en-US" sz="11835" b="1" dirty="0">
              <a:solidFill>
                <a:srgbClr val="FFFFFF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4665" y="2859166"/>
            <a:ext cx="816981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Project Objective</a:t>
            </a:r>
          </a:p>
          <a:p>
            <a:pPr algn="just"/>
            <a:r>
              <a:rPr lang="en-US" sz="3200" b="1" dirty="0">
                <a:solidFill>
                  <a:schemeClr val="bg1"/>
                </a:solidFill>
              </a:rPr>
              <a:t>To create an interactive Power BI dashboard that allows sales managers to track quarterly team performance, compare it to company averages, analyze sales trends, and identify top-performing agents, all to support data-driven decision-making and improve sales efficiency.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7218" y="487476"/>
            <a:ext cx="6064231" cy="77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6569"/>
              </a:lnSpc>
              <a:spcBef>
                <a:spcPct val="0"/>
              </a:spcBef>
            </a:pPr>
            <a:r>
              <a:rPr lang="en-US" sz="4692" b="1" spc="-93" dirty="0">
                <a:solidFill>
                  <a:schemeClr val="tx2">
                    <a:lumMod val="50000"/>
                  </a:scheme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Business Questions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95200" y="1630984"/>
            <a:ext cx="8796600" cy="53860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How is the sales performance of the team for the given quarter?</a:t>
            </a: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How is the team performing relative to the company average?</a:t>
            </a: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What are the quarter-on-quarter sales trends of a team?</a:t>
            </a: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Which geographic areas are the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most active?</a:t>
            </a: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How is each salesperson currently performing?</a:t>
            </a: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32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•</a:t>
            </a:r>
            <a:r>
              <a:rPr lang="ar-EG" sz="32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What are the top selling products?</a:t>
            </a:r>
            <a:endParaRPr lang="en-US" sz="2014" dirty="0">
              <a:solidFill>
                <a:srgbClr val="343432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-2854509" y="7672085"/>
            <a:ext cx="5578401" cy="557840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786896" y="7567566"/>
            <a:ext cx="452472" cy="452472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017929" y="-2533783"/>
            <a:ext cx="5002094" cy="500209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>
                <a:alpha val="32941"/>
              </a:srgbClr>
            </a:solidFill>
            <a:ln w="742950" cap="sq">
              <a:solidFill>
                <a:srgbClr val="106861">
                  <a:alpha val="32941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3625916" y="8724900"/>
            <a:ext cx="1183417" cy="1183417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06861"/>
            </a:solidFill>
            <a:ln w="742950" cap="sq">
              <a:solidFill>
                <a:srgbClr val="10686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56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4592460" y="286894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095642" y="1618949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8"/>
              </a:lnSpc>
            </a:pPr>
            <a:r>
              <a:rPr lang="en-US" sz="5127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Analysis Steps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Data Science - Data Analysi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783018"/>
            <a:ext cx="10629900" cy="71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0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2095642" y="1618949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8"/>
              </a:lnSpc>
            </a:pPr>
            <a:r>
              <a:rPr lang="en-US" sz="5127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Collection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53886" y="2868947"/>
            <a:ext cx="10733316" cy="2439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21"/>
              </a:lnSpc>
            </a:pP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We have collected data files in CSV format from: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br>
              <a:rPr lang="en-US" sz="4000" b="1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Maven</a:t>
            </a:r>
            <a:endParaRPr lang="ar-EG" sz="4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endParaRPr lang="ar-EG" sz="4000" b="1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ts val="3021"/>
              </a:lnSpc>
            </a:pP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Data set link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:</a:t>
            </a:r>
            <a:r>
              <a:rPr lang="en-US" sz="1800" dirty="0"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800" u="sng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CRM_Sales</a:t>
            </a:r>
            <a:endParaRPr lang="en-US" sz="2800" dirty="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ts val="3021"/>
              </a:lnSpc>
            </a:pPr>
            <a:endParaRPr lang="en-US" sz="40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Freeform 2"/>
          <p:cNvSpPr/>
          <p:nvPr/>
        </p:nvSpPr>
        <p:spPr>
          <a:xfrm>
            <a:off x="13592074" y="0"/>
            <a:ext cx="4953000" cy="10172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E8FC187-8F39-CA29-A018-9E34A110D2C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218" t="27265" r="16769" b="9135"/>
          <a:stretch/>
        </p:blipFill>
        <p:spPr>
          <a:xfrm>
            <a:off x="1371733" y="5710314"/>
            <a:ext cx="9791570" cy="3055303"/>
          </a:xfrm>
          <a:prstGeom prst="rect">
            <a:avLst/>
          </a:prstGeom>
        </p:spPr>
      </p:pic>
      <p:pic>
        <p:nvPicPr>
          <p:cNvPr id="4" name="Picture 2" descr="68,100+ Data Collection Stock Illustrations, Royalty-Free Vector Graphics &amp;  Clip Art - iStock | Data collection icon, Data, Big data">
            <a:extLst>
              <a:ext uri="{FF2B5EF4-FFF2-40B4-BE49-F238E27FC236}">
                <a16:creationId xmlns:a16="http://schemas.microsoft.com/office/drawing/2014/main" id="{5464456E-75BA-452E-D98F-D27ACDA1F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2" y="1257300"/>
            <a:ext cx="5257798" cy="689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82851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3"/>
          <p:cNvSpPr txBox="1"/>
          <p:nvPr/>
        </p:nvSpPr>
        <p:spPr>
          <a:xfrm>
            <a:off x="2095642" y="1618949"/>
            <a:ext cx="7362789" cy="866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78"/>
              </a:lnSpc>
            </a:pPr>
            <a:r>
              <a:rPr lang="en-US" sz="5127" b="1" spc="-102" dirty="0">
                <a:solidFill>
                  <a:srgbClr val="191919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Data Cleaning</a:t>
            </a:r>
          </a:p>
        </p:txBody>
      </p:sp>
      <p:sp>
        <p:nvSpPr>
          <p:cNvPr id="37" name="Freeform 37"/>
          <p:cNvSpPr/>
          <p:nvPr/>
        </p:nvSpPr>
        <p:spPr>
          <a:xfrm rot="-10800000">
            <a:off x="-465877" y="-4635036"/>
            <a:ext cx="3695540" cy="7418054"/>
          </a:xfrm>
          <a:custGeom>
            <a:avLst/>
            <a:gdLst/>
            <a:ahLst/>
            <a:cxnLst/>
            <a:rect l="l" t="t" r="r" b="b"/>
            <a:pathLst>
              <a:path w="3695540" h="7418054">
                <a:moveTo>
                  <a:pt x="0" y="0"/>
                </a:moveTo>
                <a:lnTo>
                  <a:pt x="3695540" y="0"/>
                </a:lnTo>
                <a:lnTo>
                  <a:pt x="3695540" y="7418054"/>
                </a:lnTo>
                <a:lnTo>
                  <a:pt x="0" y="74180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087681" y="2868946"/>
            <a:ext cx="934232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21"/>
              </a:lnSpc>
            </a:pPr>
            <a:r>
              <a:rPr lang="en-US" sz="4000" b="1" dirty="0">
                <a:solidFill>
                  <a:schemeClr val="tx2">
                    <a:lumMod val="50000"/>
                  </a:schemeClr>
                </a:solidFill>
              </a:rPr>
              <a:t>Common Issues Detected:</a:t>
            </a:r>
            <a:endParaRPr lang="ar-EG" sz="4000" b="1" dirty="0">
              <a:solidFill>
                <a:schemeClr val="tx2">
                  <a:lumMod val="50000"/>
                </a:schemeClr>
              </a:solidFill>
            </a:endParaRP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Missing Data</a:t>
            </a: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Errors</a:t>
            </a: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Duplicates</a:t>
            </a:r>
            <a:endParaRPr lang="ar-EG" sz="3600" b="1" dirty="0">
              <a:solidFill>
                <a:schemeClr val="tx2">
                  <a:lumMod val="50000"/>
                </a:schemeClr>
              </a:solidFill>
            </a:endParaRP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endParaRPr lang="en-US" sz="3600" b="1" dirty="0">
              <a:solidFill>
                <a:schemeClr val="tx2">
                  <a:lumMod val="50000"/>
                </a:schemeClr>
              </a:solidFill>
            </a:endParaRPr>
          </a:p>
          <a:p>
            <a:pPr marL="571500" indent="-571500">
              <a:lnSpc>
                <a:spcPts val="3021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Data Type Mismatches: Certain columns may have</a:t>
            </a:r>
            <a:r>
              <a:rPr lang="ar-EG" sz="3600" b="1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</a:rPr>
              <a:t>incorrect data types (e.g., times stored as text). </a:t>
            </a:r>
          </a:p>
        </p:txBody>
      </p:sp>
      <p:sp>
        <p:nvSpPr>
          <p:cNvPr id="8" name="Freeform 2"/>
          <p:cNvSpPr/>
          <p:nvPr/>
        </p:nvSpPr>
        <p:spPr>
          <a:xfrm>
            <a:off x="13335000" y="114300"/>
            <a:ext cx="4953000" cy="101727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100" name="Picture 4" descr="Mastering Data Cleaning and Transformation for Powerful Data Analysis | by  Maroof Ashraf |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2400" y="1866900"/>
            <a:ext cx="6177752" cy="6738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064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370</Words>
  <Application>Microsoft Office PowerPoint</Application>
  <PresentationFormat>Custom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</vt:lpstr>
      <vt:lpstr>Open Sauce Bold</vt:lpstr>
      <vt:lpstr>Roboto</vt:lpstr>
      <vt:lpstr>Open Sauce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mariem192576@fci.bu.edu.eg</cp:lastModifiedBy>
  <cp:revision>43</cp:revision>
  <dcterms:created xsi:type="dcterms:W3CDTF">2006-08-16T00:00:00Z</dcterms:created>
  <dcterms:modified xsi:type="dcterms:W3CDTF">2024-10-18T11:44:31Z</dcterms:modified>
  <dc:identifier>DAGTvu_vfn4</dc:identifier>
</cp:coreProperties>
</file>